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10" r:id="rId4"/>
    <p:sldId id="297" r:id="rId5"/>
    <p:sldId id="308" r:id="rId6"/>
    <p:sldId id="306" r:id="rId7"/>
    <p:sldId id="307" r:id="rId8"/>
    <p:sldId id="309" r:id="rId9"/>
    <p:sldId id="313" r:id="rId10"/>
    <p:sldId id="31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9BC9A98-4E17-A345-B8EA-01A89F6D69F8}">
          <p14:sldIdLst>
            <p14:sldId id="256"/>
            <p14:sldId id="304"/>
            <p14:sldId id="310"/>
            <p14:sldId id="297"/>
            <p14:sldId id="308"/>
            <p14:sldId id="306"/>
            <p14:sldId id="307"/>
            <p14:sldId id="309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/>
    <p:restoredTop sz="94709"/>
  </p:normalViewPr>
  <p:slideViewPr>
    <p:cSldViewPr snapToGrid="0" snapToObjects="1" showGuides="1">
      <p:cViewPr varScale="1">
        <p:scale>
          <a:sx n="105" d="100"/>
          <a:sy n="105" d="100"/>
        </p:scale>
        <p:origin x="95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A482-E2B9-7245-8AAC-8A342DA114F5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5092-6F6D-134F-A9A9-7FEA35F364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0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6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36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53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92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27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69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39827-A23D-E042-AD40-C48FA195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4EEE07-9DA1-2E46-922E-C3046F9D0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49092-E9AC-B644-9DC5-9C609006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AAF2-9D30-DE46-B911-CBDC66CDFC53}" type="datetime1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7084B-B70F-1246-81F0-DFB6513E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7D8A3D-D975-6A49-B3C8-2289206A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7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A308-C700-7846-A331-967F982E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23DB4-706B-614A-AA70-DC1704B2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29BD4-B797-0244-ABC8-C28FEF7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48D-DEEF-EE40-B476-44EFBA52846F}" type="datetime1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7A0F-6367-6244-AEB2-E1760E59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3FC953-421A-0E48-B8EF-44B2E100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2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1EFFBF-C57A-954A-BCAD-E93006EB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E1229-8ABA-1549-AAF0-46E03102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014E0-25C5-B540-AA4A-4E478A6B9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B27BBA8F-99A7-B44A-979B-C328AA24AA81}" type="datetime1">
              <a:rPr lang="nl-NL" smtClean="0"/>
              <a:t>11-9-2023</a:t>
            </a:fld>
            <a:endParaRPr lang="nl-NL" sz="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C6AC5-E300-7A4E-AAE0-696BBF05E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endParaRPr lang="nl-NL" sz="9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C11487-1EAD-0440-8190-BE140E06B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5F9AF3F8-AC8F-5C41-BDE3-72CE294F684A}" type="slidenum">
              <a:rPr lang="nl-NL" smtClean="0"/>
              <a:pPr/>
              <a:t>‹#›</a:t>
            </a:fld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9819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3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0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8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6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4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3DBC9F18-1689-49BC-BA72-F9D60A571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298" y="0"/>
            <a:ext cx="6304702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-1" y="0"/>
            <a:ext cx="9926427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4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2411859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Collecte voor </a:t>
            </a:r>
            <a:b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Gevangenenzorg Nederland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4EB17-145A-4745-AC6E-F4DE258A3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A67A724-85E5-488D-B211-AE0595D39688}"/>
              </a:ext>
            </a:extLst>
          </p:cNvPr>
          <p:cNvSpPr txBox="1"/>
          <p:nvPr/>
        </p:nvSpPr>
        <p:spPr>
          <a:xfrm>
            <a:off x="889518" y="4126230"/>
            <a:ext cx="10021077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Wie we zijn en wat we doen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0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AB35576-541B-D04D-BA24-C118D37AA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915" y="0"/>
            <a:ext cx="7393085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1" y="0"/>
            <a:ext cx="10021078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1E33EF-73B6-EC45-9EA1-1F177D8D5DE2}"/>
              </a:ext>
            </a:extLst>
          </p:cNvPr>
          <p:cNvSpPr txBox="1"/>
          <p:nvPr/>
        </p:nvSpPr>
        <p:spPr>
          <a:xfrm>
            <a:off x="950775" y="6155049"/>
            <a:ext cx="1002107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Volg ons op </a:t>
            </a:r>
            <a:r>
              <a:rPr lang="nl-NL" sz="1200" dirty="0" err="1">
                <a:solidFill>
                  <a:schemeClr val="bg2"/>
                </a:solidFill>
                <a:latin typeface="Montserrat Light" pitchFamily="2" charset="77"/>
              </a:rPr>
              <a:t>social</a:t>
            </a:r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 media </a:t>
            </a:r>
            <a:r>
              <a:rPr lang="nl-NL" sz="1200" dirty="0">
                <a:solidFill>
                  <a:schemeClr val="bg2"/>
                </a:solidFill>
                <a:latin typeface="Montserrat Medium" pitchFamily="2" charset="77"/>
              </a:rPr>
              <a:t>@gevangenenzorg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03EC62-F618-D64D-9C27-1C7749ED7546}"/>
              </a:ext>
            </a:extLst>
          </p:cNvPr>
          <p:cNvSpPr txBox="1"/>
          <p:nvPr/>
        </p:nvSpPr>
        <p:spPr>
          <a:xfrm>
            <a:off x="950775" y="3825134"/>
            <a:ext cx="1002107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b="1" dirty="0">
                <a:solidFill>
                  <a:schemeClr val="bg1"/>
                </a:solidFill>
                <a:latin typeface="Montserrat" pitchFamily="2" charset="77"/>
              </a:rPr>
              <a:t>Wilt u meer informatie?</a:t>
            </a:r>
          </a:p>
          <a:p>
            <a:pPr>
              <a:lnSpc>
                <a:spcPct val="120000"/>
              </a:lnSpc>
            </a:pPr>
            <a:r>
              <a:rPr lang="nl-NL" sz="1600" dirty="0" err="1">
                <a:solidFill>
                  <a:schemeClr val="bg1"/>
                </a:solidFill>
                <a:latin typeface="Montserrat Light" pitchFamily="2" charset="77"/>
              </a:rPr>
              <a:t>info@gevangenenzorg.nl</a:t>
            </a:r>
            <a:endParaRPr lang="nl-NL" sz="1600" dirty="0">
              <a:solidFill>
                <a:schemeClr val="bg1"/>
              </a:solidFill>
              <a:latin typeface="Montserrat Light" pitchFamily="2" charset="77"/>
            </a:endParaRPr>
          </a:p>
          <a:p>
            <a:pPr>
              <a:lnSpc>
                <a:spcPct val="120000"/>
              </a:lnSpc>
            </a:pPr>
            <a:r>
              <a:rPr lang="nl-NL" sz="1600" dirty="0" err="1">
                <a:solidFill>
                  <a:schemeClr val="bg1"/>
                </a:solidFill>
                <a:latin typeface="Montserrat Light" pitchFamily="2" charset="77"/>
              </a:rPr>
              <a:t>gevangenenzorg.nl</a:t>
            </a:r>
            <a:endParaRPr lang="nl-NL" sz="16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8A6B84-E8D8-9E4C-9283-6F079C855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8" y="1389386"/>
            <a:ext cx="4970219" cy="104636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24F5AF-B4FD-6C4A-B7E5-BB21DD270F24}"/>
              </a:ext>
            </a:extLst>
          </p:cNvPr>
          <p:cNvSpPr txBox="1"/>
          <p:nvPr/>
        </p:nvSpPr>
        <p:spPr>
          <a:xfrm>
            <a:off x="12493256" y="2711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C7066FA-62A9-4D2A-8719-CA2FA8115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423" y="4511426"/>
            <a:ext cx="2017203" cy="20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31"/>
            <a:ext cx="9038252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Wij geloven </a:t>
            </a:r>
            <a:r>
              <a:rPr lang="nl-NL" sz="2800" b="1" dirty="0">
                <a:solidFill>
                  <a:schemeClr val="accent3"/>
                </a:solidFill>
                <a:latin typeface="Montserrat ExtraBold" pitchFamily="2" charset="77"/>
              </a:rPr>
              <a:t>in herstel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27EEFF2-AE88-3147-B2BE-7E86E80477F7}"/>
              </a:ext>
            </a:extLst>
          </p:cNvPr>
          <p:cNvSpPr txBox="1"/>
          <p:nvPr/>
        </p:nvSpPr>
        <p:spPr>
          <a:xfrm>
            <a:off x="889518" y="1855219"/>
            <a:ext cx="4979019" cy="33239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Criminaliteit kent alleen verliezers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De rechter veroordeelt de dader, gerechtigheid is nodig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Maar gerechtigheid vraagt óók om barmhartigheid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Dat is wat Jezus en de Bijbel ons leert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Daarom reiken we gevangenen, tbs-gestelden en hun families de hand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Niet criminaliteit, maar </a:t>
            </a:r>
            <a:r>
              <a:rPr lang="nl-NL" sz="1600" b="1" dirty="0">
                <a:solidFill>
                  <a:schemeClr val="bg1"/>
                </a:solidFill>
                <a:latin typeface="Montserrat Bold" panose="00000800000000000000" pitchFamily="2" charset="0"/>
              </a:rPr>
              <a:t>geloof in herstel </a:t>
            </a: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mag het laatste woord hebben!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65FC077-AB0F-724F-9CCE-838E164BF665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2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8" name="Ovaal 2">
            <a:extLst>
              <a:ext uri="{FF2B5EF4-FFF2-40B4-BE49-F238E27FC236}">
                <a16:creationId xmlns:a16="http://schemas.microsoft.com/office/drawing/2014/main" id="{132F76E8-C8BB-4A0A-A50C-538EF39EC7CB}"/>
              </a:ext>
            </a:extLst>
          </p:cNvPr>
          <p:cNvSpPr/>
          <p:nvPr/>
        </p:nvSpPr>
        <p:spPr>
          <a:xfrm rot="2700000">
            <a:off x="6962303" y="-2420309"/>
            <a:ext cx="6616940" cy="10089664"/>
          </a:xfrm>
          <a:custGeom>
            <a:avLst/>
            <a:gdLst>
              <a:gd name="connsiteX0" fmla="*/ 0 w 2631232"/>
              <a:gd name="connsiteY0" fmla="*/ 2006082 h 4012163"/>
              <a:gd name="connsiteX1" fmla="*/ 1315616 w 2631232"/>
              <a:gd name="connsiteY1" fmla="*/ 0 h 4012163"/>
              <a:gd name="connsiteX2" fmla="*/ 2631232 w 2631232"/>
              <a:gd name="connsiteY2" fmla="*/ 2006082 h 4012163"/>
              <a:gd name="connsiteX3" fmla="*/ 1315616 w 2631232"/>
              <a:gd name="connsiteY3" fmla="*/ 4012164 h 4012163"/>
              <a:gd name="connsiteX4" fmla="*/ 0 w 2631232"/>
              <a:gd name="connsiteY4" fmla="*/ 2006082 h 4012163"/>
              <a:gd name="connsiteX0" fmla="*/ 0 w 2631232"/>
              <a:gd name="connsiteY0" fmla="*/ 2006082 h 4012164"/>
              <a:gd name="connsiteX1" fmla="*/ 1315616 w 2631232"/>
              <a:gd name="connsiteY1" fmla="*/ 0 h 4012164"/>
              <a:gd name="connsiteX2" fmla="*/ 2631232 w 2631232"/>
              <a:gd name="connsiteY2" fmla="*/ 2006082 h 4012164"/>
              <a:gd name="connsiteX3" fmla="*/ 1315616 w 2631232"/>
              <a:gd name="connsiteY3" fmla="*/ 4012164 h 4012164"/>
              <a:gd name="connsiteX4" fmla="*/ 0 w 2631232"/>
              <a:gd name="connsiteY4" fmla="*/ 2006082 h 4012164"/>
              <a:gd name="connsiteX0" fmla="*/ 0 w 2631232"/>
              <a:gd name="connsiteY0" fmla="*/ 2006082 h 4012164"/>
              <a:gd name="connsiteX1" fmla="*/ 1315616 w 2631232"/>
              <a:gd name="connsiteY1" fmla="*/ 0 h 4012164"/>
              <a:gd name="connsiteX2" fmla="*/ 2631232 w 2631232"/>
              <a:gd name="connsiteY2" fmla="*/ 2006082 h 4012164"/>
              <a:gd name="connsiteX3" fmla="*/ 1315616 w 2631232"/>
              <a:gd name="connsiteY3" fmla="*/ 4012164 h 4012164"/>
              <a:gd name="connsiteX4" fmla="*/ 0 w 2631232"/>
              <a:gd name="connsiteY4" fmla="*/ 2006082 h 40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232" h="4012164">
                <a:moveTo>
                  <a:pt x="0" y="2006082"/>
                </a:moveTo>
                <a:cubicBezTo>
                  <a:pt x="0" y="898154"/>
                  <a:pt x="1186181" y="0"/>
                  <a:pt x="1315616" y="0"/>
                </a:cubicBezTo>
                <a:cubicBezTo>
                  <a:pt x="1445051" y="0"/>
                  <a:pt x="2631232" y="898154"/>
                  <a:pt x="2631232" y="2006082"/>
                </a:cubicBezTo>
                <a:cubicBezTo>
                  <a:pt x="2631232" y="3114010"/>
                  <a:pt x="1501036" y="4012164"/>
                  <a:pt x="1315616" y="4012164"/>
                </a:cubicBezTo>
                <a:cubicBezTo>
                  <a:pt x="1130196" y="4012164"/>
                  <a:pt x="0" y="3114010"/>
                  <a:pt x="0" y="2006082"/>
                </a:cubicBez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2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2274838"/>
            <a:ext cx="8281777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Samen met 650 vrijwilligers reiken wij </a:t>
            </a:r>
            <a:r>
              <a:rPr lang="nl-NL" sz="3600" b="1" dirty="0">
                <a:solidFill>
                  <a:schemeClr val="accent3"/>
                </a:solidFill>
                <a:latin typeface="Montserrat ExtraBold" pitchFamily="2" charset="77"/>
              </a:rPr>
              <a:t>gevangenen, tbs-patiënten en hun families </a:t>
            </a:r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de helpende hand.</a:t>
            </a:r>
          </a:p>
          <a:p>
            <a:endParaRPr lang="nl-NL" sz="36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3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50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024E1DF-0FB5-413C-A8E6-943797BBE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2330442" y="0"/>
            <a:ext cx="9861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2481220"/>
            <a:ext cx="4932784" cy="1077218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Gehoor geven aan de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Bijbelse opdracht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19"/>
            <a:ext cx="4542291" cy="14927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“Ik was in de gevangenis en u bent bij Mij gekomen.”</a:t>
            </a:r>
          </a:p>
          <a:p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- Mattheüs 25:36  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00C389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BF17D4C-78EB-4AC1-B846-1DC4A65942F0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91305D-7B01-4A5A-8335-E16C76564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2946" y="0"/>
            <a:ext cx="8809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Het bieden van een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luisterend oor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achter de muren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Onze vrijwilligers bieden gevangenen, tbs-patiënten en hun families een luisterend oor.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2F74EE9-974E-431F-A71F-10849E3A33DC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92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6E8442B-93EE-470C-9B86-59C5ADB4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Een </a:t>
            </a:r>
            <a:r>
              <a:rPr lang="nl-NL" sz="3200" b="1" dirty="0">
                <a:solidFill>
                  <a:schemeClr val="bg2"/>
                </a:solidFill>
                <a:latin typeface="Montserrat ExtraBold" pitchFamily="2" charset="77"/>
              </a:rPr>
              <a:t>zelfstandige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toekomst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na gevangenschap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Wij willen gevangenen op weg helpen naar een toekomst met perspectief door re-integratie in de maatschappij.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E71CEBD-2EF1-432E-934E-A0FC3328A81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85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B2D9259-C717-B24D-A42A-B0828867BDF0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37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Bewustwording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impact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criminaliteit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voor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slachtoffers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Tijdens cursussen gaan we met gevangenen in gesprek over thema’s als schuld, schaamte en impact op slachtoffers.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EE4875-5F4D-4A16-A19C-BF8900051FE1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18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59D5A60F-52B3-4547-8126-25CCC3200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2" r="-509"/>
          <a:stretch/>
        </p:blipFill>
        <p:spPr>
          <a:xfrm>
            <a:off x="4912544" y="-6701"/>
            <a:ext cx="7336606" cy="68647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1" y="0"/>
            <a:ext cx="10645254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F920825-1AB1-4E0E-8B9B-DC84E628A0BC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A8A9D74-FEC6-4F20-B763-5B94461E3B96}"/>
              </a:ext>
            </a:extLst>
          </p:cNvPr>
          <p:cNvSpPr/>
          <p:nvPr/>
        </p:nvSpPr>
        <p:spPr>
          <a:xfrm>
            <a:off x="3394011" y="6701"/>
            <a:ext cx="4181661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496335"/>
            <a:ext cx="4932784" cy="2062103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Aandacht voor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achterblijvende families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van gevangenen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Families van gevangenen voelen zich vaak onbegrepen. Onze vrijwilligers ondersteunen hen. 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2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DDA499-EB35-4189-B4E8-5A258EF3B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/>
          <a:stretch/>
        </p:blipFill>
        <p:spPr bwMode="auto">
          <a:xfrm>
            <a:off x="2170923" y="-730216"/>
            <a:ext cx="10021077" cy="75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0" y="0"/>
            <a:ext cx="9078746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1E33EF-73B6-EC45-9EA1-1F177D8D5DE2}"/>
              </a:ext>
            </a:extLst>
          </p:cNvPr>
          <p:cNvSpPr txBox="1"/>
          <p:nvPr/>
        </p:nvSpPr>
        <p:spPr>
          <a:xfrm>
            <a:off x="950775" y="6155049"/>
            <a:ext cx="1002107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Volg ons op </a:t>
            </a:r>
            <a:r>
              <a:rPr lang="nl-NL" sz="1200" dirty="0" err="1">
                <a:solidFill>
                  <a:schemeClr val="bg2"/>
                </a:solidFill>
                <a:latin typeface="Montserrat Light" pitchFamily="2" charset="77"/>
              </a:rPr>
              <a:t>social</a:t>
            </a:r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 media </a:t>
            </a:r>
            <a:r>
              <a:rPr lang="nl-NL" sz="1200" dirty="0">
                <a:solidFill>
                  <a:schemeClr val="bg2"/>
                </a:solidFill>
                <a:latin typeface="Montserrat Medium" pitchFamily="2" charset="77"/>
              </a:rPr>
              <a:t>@gevangenenzorg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03EC62-F618-D64D-9C27-1C7749ED7546}"/>
              </a:ext>
            </a:extLst>
          </p:cNvPr>
          <p:cNvSpPr txBox="1"/>
          <p:nvPr/>
        </p:nvSpPr>
        <p:spPr>
          <a:xfrm>
            <a:off x="950776" y="3322021"/>
            <a:ext cx="6050526" cy="218213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b="1" dirty="0">
                <a:solidFill>
                  <a:schemeClr val="bg1"/>
                </a:solidFill>
                <a:latin typeface="Montserrat" pitchFamily="2" charset="77"/>
              </a:rPr>
              <a:t>Wat kunt u doen?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sz="1800" dirty="0">
                <a:solidFill>
                  <a:schemeClr val="bg1"/>
                </a:solidFill>
                <a:latin typeface="Montserrat Light" pitchFamily="2" charset="77"/>
              </a:rPr>
              <a:t>Bid voor gevangenen en hun families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sz="1800" dirty="0">
                <a:solidFill>
                  <a:schemeClr val="bg1"/>
                </a:solidFill>
                <a:latin typeface="Montserrat Light" pitchFamily="2" charset="77"/>
              </a:rPr>
              <a:t>Laat uw hart spreken tijdens deze collecte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dirty="0">
                <a:solidFill>
                  <a:schemeClr val="bg1"/>
                </a:solidFill>
                <a:latin typeface="Montserrat Light" pitchFamily="2" charset="77"/>
              </a:rPr>
              <a:t>Word vrijwilliger of donateur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dirty="0">
                <a:solidFill>
                  <a:schemeClr val="bg1"/>
                </a:solidFill>
                <a:latin typeface="Montserrat Light" pitchFamily="2" charset="77"/>
              </a:rPr>
              <a:t>Nodig ons uit voor een presentatie</a:t>
            </a:r>
            <a:endParaRPr lang="nl-NL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8A6B84-E8D8-9E4C-9283-6F079C855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9" y="1769833"/>
            <a:ext cx="2638553" cy="55548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24F5AF-B4FD-6C4A-B7E5-BB21DD270F24}"/>
              </a:ext>
            </a:extLst>
          </p:cNvPr>
          <p:cNvSpPr txBox="1"/>
          <p:nvPr/>
        </p:nvSpPr>
        <p:spPr>
          <a:xfrm>
            <a:off x="12493256" y="2711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F0D88F17-670D-0709-0CCD-EF2A54980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423" y="4511426"/>
            <a:ext cx="2017203" cy="20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Gavangenenzorg 2">
      <a:dk1>
        <a:srgbClr val="FFFFFF"/>
      </a:dk1>
      <a:lt1>
        <a:srgbClr val="FFFFFF"/>
      </a:lt1>
      <a:dk2>
        <a:srgbClr val="000000"/>
      </a:dk2>
      <a:lt2>
        <a:srgbClr val="00C389"/>
      </a:lt2>
      <a:accent1>
        <a:srgbClr val="00C389"/>
      </a:accent1>
      <a:accent2>
        <a:srgbClr val="D1F3EA"/>
      </a:accent2>
      <a:accent3>
        <a:srgbClr val="672046"/>
      </a:accent3>
      <a:accent4>
        <a:srgbClr val="694156"/>
      </a:accent4>
      <a:accent5>
        <a:srgbClr val="936478"/>
      </a:accent5>
      <a:accent6>
        <a:srgbClr val="FFFFFF"/>
      </a:accent6>
      <a:hlink>
        <a:srgbClr val="672046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vangenenzorg_powerpoint_Master_template_01" id="{2A390BC8-6064-2842-BB6E-0220E3B34A11}" vid="{6FF47C52-2071-8B41-B0DE-EEAA7445EA5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Collectes </Template>
  <TotalTime>99</TotalTime>
  <Words>267</Words>
  <Application>Microsoft Office PowerPoint</Application>
  <PresentationFormat>Widescreen</PresentationFormat>
  <Paragraphs>47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Montserrat Bold</vt:lpstr>
      <vt:lpstr>Montserrat ExtraBold</vt:lpstr>
      <vt:lpstr>Montserrat Light</vt:lpstr>
      <vt:lpstr>Montserrat Medium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Teeuw</dc:creator>
  <cp:lastModifiedBy>Bert Teeuw</cp:lastModifiedBy>
  <cp:revision>14</cp:revision>
  <dcterms:created xsi:type="dcterms:W3CDTF">2021-05-19T09:04:28Z</dcterms:created>
  <dcterms:modified xsi:type="dcterms:W3CDTF">2023-09-11T11:52:21Z</dcterms:modified>
</cp:coreProperties>
</file>